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  <p:sldMasterId id="2147483676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</p:sldIdLst>
  <p:sldSz cx="9144000" cy="5143500" type="screen16x9"/>
  <p:notesSz cx="6858000" cy="9144000"/>
  <p:embeddedFontLst>
    <p:embeddedFont>
      <p:font typeface="Garamond" panose="02020404030301010803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3" d="100"/>
          <a:sy n="123" d="100"/>
        </p:scale>
        <p:origin x="9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2f4f1f362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f2f4f1f362_2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f2f4f1f362_2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2f4f1f362_2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gf2f4f1f362_2_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f2f4f1f362_2_2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2f4f1f3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gf2f4f1f36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gf2f4f1f36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f2f4f1f362_2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gf2f4f1f362_2_3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7" name="Google Shape;377;gf2f4f1f362_2_3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2f4f1f362_2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" name="Google Shape;216;gf2f4f1f362_2_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f2f4f1f362_2_1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2f4f1f362_2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gf2f4f1f362_2_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f2f4f1f362_2_1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2f4f1f362_2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f2f4f1f362_2_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f2f4f1f362_2_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2f4f1f362_2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gf2f4f1f362_2_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f2f4f1f362_2_2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2f4f1f362_2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gf2f4f1f362_2_2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f2f4f1f362_2_2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2f4f1f362_2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f2f4f1f362_2_2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f2f4f1f362_2_2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2f4f1f362_2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gf2f4f1f362_2_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f2f4f1f362_2_2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2f4f1f362_2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f2f4f1f362_2_2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gf2f4f1f362_2_2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980903" y="950797"/>
            <a:ext cx="7182197" cy="3230962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1085851" y="1058711"/>
            <a:ext cx="6972300" cy="3026078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3851910" y="950797"/>
            <a:ext cx="1440180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14"/>
          <p:cNvGrpSpPr/>
          <p:nvPr/>
        </p:nvGrpSpPr>
        <p:grpSpPr>
          <a:xfrm>
            <a:off x="3937635" y="950797"/>
            <a:ext cx="1268730" cy="461951"/>
            <a:chOff x="5250180" y="1267730"/>
            <a:chExt cx="1691640" cy="615934"/>
          </a:xfrm>
        </p:grpSpPr>
        <p:cxnSp>
          <p:nvCxnSpPr>
            <p:cNvPr id="65" name="Google Shape;65;p14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6" name="Google Shape;66;p14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7" name="Google Shape;67;p14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221827" y="1683623"/>
            <a:ext cx="6700347" cy="1827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100"/>
              <a:buFont typeface="Garamond"/>
              <a:buNone/>
              <a:defRPr sz="5100" b="0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221826" y="3511547"/>
            <a:ext cx="6702634" cy="34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dt" idx="10"/>
          </p:nvPr>
        </p:nvSpPr>
        <p:spPr>
          <a:xfrm>
            <a:off x="3989070" y="1005942"/>
            <a:ext cx="1165860" cy="364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ftr" idx="11"/>
          </p:nvPr>
        </p:nvSpPr>
        <p:spPr>
          <a:xfrm>
            <a:off x="1221825" y="3883056"/>
            <a:ext cx="4297721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6455190" y="3883056"/>
            <a:ext cx="1466985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6089903" y="178308"/>
            <a:ext cx="2869947" cy="4786884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/>
          <p:cNvSpPr>
            <a:spLocks noGrp="1"/>
          </p:cNvSpPr>
          <p:nvPr>
            <p:ph type="pic" idx="2"/>
          </p:nvPr>
        </p:nvSpPr>
        <p:spPr>
          <a:xfrm>
            <a:off x="171449" y="178308"/>
            <a:ext cx="5772151" cy="4786884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>
            <a:off x="4246753" y="4526280"/>
            <a:ext cx="155397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ftr" idx="11"/>
          </p:nvPr>
        </p:nvSpPr>
        <p:spPr>
          <a:xfrm>
            <a:off x="459486" y="4526280"/>
            <a:ext cx="3441001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 b="1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7797546" y="4526280"/>
            <a:ext cx="91897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6"/>
          <p:cNvSpPr/>
          <p:nvPr/>
        </p:nvSpPr>
        <p:spPr>
          <a:xfrm>
            <a:off x="6190995" y="281178"/>
            <a:ext cx="2667762" cy="4581144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6357938" y="452628"/>
            <a:ext cx="2358580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aramond"/>
              <a:buNone/>
              <a:defRPr sz="2400" b="0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6357938" y="1789938"/>
            <a:ext cx="2358580" cy="2633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800100" y="1577340"/>
            <a:ext cx="3497580" cy="2811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2"/>
          </p:nvPr>
        </p:nvSpPr>
        <p:spPr>
          <a:xfrm>
            <a:off x="4846320" y="1577340"/>
            <a:ext cx="3497580" cy="2811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6089903" y="178308"/>
            <a:ext cx="2869947" cy="4786884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>
            <a:spLocks noGrp="1"/>
          </p:cNvSpPr>
          <p:nvPr>
            <p:ph type="pic" idx="2"/>
          </p:nvPr>
        </p:nvSpPr>
        <p:spPr>
          <a:xfrm>
            <a:off x="171449" y="178308"/>
            <a:ext cx="5772151" cy="4786884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sp>
      <p:sp>
        <p:nvSpPr>
          <p:cNvPr id="110" name="Google Shape;110;p19"/>
          <p:cNvSpPr txBox="1">
            <a:spLocks noGrp="1"/>
          </p:cNvSpPr>
          <p:nvPr>
            <p:ph type="dt" idx="10"/>
          </p:nvPr>
        </p:nvSpPr>
        <p:spPr>
          <a:xfrm>
            <a:off x="4246753" y="4526280"/>
            <a:ext cx="155397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ftr" idx="11"/>
          </p:nvPr>
        </p:nvSpPr>
        <p:spPr>
          <a:xfrm>
            <a:off x="459486" y="4526280"/>
            <a:ext cx="3441001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 b="1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ldNum" idx="12"/>
          </p:nvPr>
        </p:nvSpPr>
        <p:spPr>
          <a:xfrm>
            <a:off x="7797546" y="4526280"/>
            <a:ext cx="918972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6190995" y="281178"/>
            <a:ext cx="2667762" cy="4581144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6357938" y="452628"/>
            <a:ext cx="2358580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  <a:defRPr sz="2400" b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6357938" y="1789938"/>
            <a:ext cx="2358580" cy="2633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>
            <a:spLocks noGrp="1"/>
          </p:cNvSpPr>
          <p:nvPr>
            <p:ph type="pic" idx="2"/>
          </p:nvPr>
        </p:nvSpPr>
        <p:spPr>
          <a:xfrm>
            <a:off x="175050" y="184950"/>
            <a:ext cx="8793900" cy="47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0"/>
          <p:cNvSpPr>
            <a:spLocks noGrp="1"/>
          </p:cNvSpPr>
          <p:nvPr>
            <p:ph type="pic" idx="3"/>
          </p:nvPr>
        </p:nvSpPr>
        <p:spPr>
          <a:xfrm>
            <a:off x="639366" y="1577579"/>
            <a:ext cx="3932634" cy="2811065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  <a:defRPr>
                <a:solidFill>
                  <a:srgbClr val="6565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body" idx="1"/>
          </p:nvPr>
        </p:nvSpPr>
        <p:spPr>
          <a:xfrm>
            <a:off x="4846320" y="1577340"/>
            <a:ext cx="3497580" cy="2811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/>
          <p:nvPr/>
        </p:nvSpPr>
        <p:spPr>
          <a:xfrm>
            <a:off x="6089903" y="178308"/>
            <a:ext cx="2869947" cy="4786884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6190995" y="281178"/>
            <a:ext cx="2667762" cy="4581144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6343650" y="455544"/>
            <a:ext cx="2371472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  <a:defRPr sz="2400" b="0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body" idx="1"/>
          </p:nvPr>
        </p:nvSpPr>
        <p:spPr>
          <a:xfrm>
            <a:off x="514350" y="457200"/>
            <a:ext cx="5143500" cy="4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2"/>
          </p:nvPr>
        </p:nvSpPr>
        <p:spPr>
          <a:xfrm>
            <a:off x="6343650" y="1752600"/>
            <a:ext cx="2371472" cy="27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dt" idx="10"/>
          </p:nvPr>
        </p:nvSpPr>
        <p:spPr>
          <a:xfrm>
            <a:off x="4191000" y="4526280"/>
            <a:ext cx="14668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ftr" idx="11"/>
          </p:nvPr>
        </p:nvSpPr>
        <p:spPr>
          <a:xfrm>
            <a:off x="514351" y="4526280"/>
            <a:ext cx="34385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7797546" y="4526280"/>
            <a:ext cx="917576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ntent with Caption">
  <p:cSld name="1_Content with 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>
            <a:off x="6089903" y="178308"/>
            <a:ext cx="2869947" cy="478688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6190995" y="281178"/>
            <a:ext cx="2667762" cy="4581144"/>
          </a:xfrm>
          <a:prstGeom prst="rect">
            <a:avLst/>
          </a:prstGeom>
          <a:noFill/>
          <a:ln w="9525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6343650" y="455544"/>
            <a:ext cx="2371472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aramond"/>
              <a:buNone/>
              <a:defRPr sz="3600" b="0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body" idx="1"/>
          </p:nvPr>
        </p:nvSpPr>
        <p:spPr>
          <a:xfrm>
            <a:off x="514350" y="457200"/>
            <a:ext cx="5143500" cy="4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body" idx="2"/>
          </p:nvPr>
        </p:nvSpPr>
        <p:spPr>
          <a:xfrm>
            <a:off x="6343650" y="1752600"/>
            <a:ext cx="2371472" cy="27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2F2F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dt" idx="10"/>
          </p:nvPr>
        </p:nvSpPr>
        <p:spPr>
          <a:xfrm>
            <a:off x="4191000" y="4526280"/>
            <a:ext cx="14668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ftr" idx="11"/>
          </p:nvPr>
        </p:nvSpPr>
        <p:spPr>
          <a:xfrm>
            <a:off x="514351" y="4526280"/>
            <a:ext cx="34385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ldNum" idx="12"/>
          </p:nvPr>
        </p:nvSpPr>
        <p:spPr>
          <a:xfrm>
            <a:off x="7797546" y="4526280"/>
            <a:ext cx="917576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980903" y="950797"/>
            <a:ext cx="7182197" cy="323096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3"/>
          <p:cNvSpPr/>
          <p:nvPr/>
        </p:nvSpPr>
        <p:spPr>
          <a:xfrm>
            <a:off x="1085851" y="1058711"/>
            <a:ext cx="6972300" cy="3026078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3851910" y="950797"/>
            <a:ext cx="1440180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23"/>
          <p:cNvGrpSpPr/>
          <p:nvPr/>
        </p:nvGrpSpPr>
        <p:grpSpPr>
          <a:xfrm>
            <a:off x="3937635" y="950797"/>
            <a:ext cx="1268730" cy="461951"/>
            <a:chOff x="5250180" y="1267730"/>
            <a:chExt cx="1691640" cy="615934"/>
          </a:xfrm>
        </p:grpSpPr>
        <p:cxnSp>
          <p:nvCxnSpPr>
            <p:cNvPr id="148" name="Google Shape;148;p23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9" name="Google Shape;149;p23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0" name="Google Shape;150;p23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51" name="Google Shape;151;p23"/>
          <p:cNvSpPr txBox="1">
            <a:spLocks noGrp="1"/>
          </p:cNvSpPr>
          <p:nvPr>
            <p:ph type="ctrTitle"/>
          </p:nvPr>
        </p:nvSpPr>
        <p:spPr>
          <a:xfrm>
            <a:off x="1221827" y="1683623"/>
            <a:ext cx="6700347" cy="1827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100"/>
              <a:buFont typeface="Garamond"/>
              <a:buNone/>
              <a:defRPr sz="5100" b="0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"/>
          </p:nvPr>
        </p:nvSpPr>
        <p:spPr>
          <a:xfrm>
            <a:off x="1221826" y="3511547"/>
            <a:ext cx="6702634" cy="34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dt" idx="10"/>
          </p:nvPr>
        </p:nvSpPr>
        <p:spPr>
          <a:xfrm>
            <a:off x="3989070" y="1005942"/>
            <a:ext cx="1165860" cy="364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ftr" idx="11"/>
          </p:nvPr>
        </p:nvSpPr>
        <p:spPr>
          <a:xfrm>
            <a:off x="1221825" y="3883056"/>
            <a:ext cx="4297721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ldNum" idx="12"/>
          </p:nvPr>
        </p:nvSpPr>
        <p:spPr>
          <a:xfrm>
            <a:off x="6455190" y="3883056"/>
            <a:ext cx="1466985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800100" y="1577340"/>
            <a:ext cx="7543800" cy="288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/>
            </a:lvl1pPr>
            <a:lvl2pPr marL="914400" lvl="1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980903" y="950797"/>
            <a:ext cx="7182197" cy="323096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1085851" y="1058711"/>
            <a:ext cx="6972300" cy="3026078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5"/>
          <p:cNvSpPr/>
          <p:nvPr/>
        </p:nvSpPr>
        <p:spPr>
          <a:xfrm>
            <a:off x="3851910" y="950797"/>
            <a:ext cx="1440180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1221867" y="1706374"/>
            <a:ext cx="6700266" cy="1805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100"/>
              <a:buFont typeface="Garamond"/>
              <a:buNone/>
              <a:defRPr sz="5100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168" name="Google Shape;168;p25"/>
          <p:cNvGrpSpPr/>
          <p:nvPr/>
        </p:nvGrpSpPr>
        <p:grpSpPr>
          <a:xfrm>
            <a:off x="3937635" y="950797"/>
            <a:ext cx="1268730" cy="461951"/>
            <a:chOff x="5250180" y="1267730"/>
            <a:chExt cx="1691640" cy="615934"/>
          </a:xfrm>
        </p:grpSpPr>
        <p:cxnSp>
          <p:nvCxnSpPr>
            <p:cNvPr id="169" name="Google Shape;169;p25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70" name="Google Shape;170;p25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71" name="Google Shape;171;p25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1221867" y="3511547"/>
            <a:ext cx="6704838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dt" idx="10"/>
          </p:nvPr>
        </p:nvSpPr>
        <p:spPr>
          <a:xfrm>
            <a:off x="3989070" y="1008376"/>
            <a:ext cx="1165860" cy="374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000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5"/>
          <p:cNvSpPr txBox="1">
            <a:spLocks noGrp="1"/>
          </p:cNvSpPr>
          <p:nvPr>
            <p:ph type="ftr" idx="11"/>
          </p:nvPr>
        </p:nvSpPr>
        <p:spPr>
          <a:xfrm>
            <a:off x="1221868" y="3883056"/>
            <a:ext cx="4245101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sldNum" idx="12"/>
          </p:nvPr>
        </p:nvSpPr>
        <p:spPr>
          <a:xfrm>
            <a:off x="6453378" y="3883056"/>
            <a:ext cx="1468754" cy="17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802386" y="1555750"/>
            <a:ext cx="349758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body" idx="2"/>
          </p:nvPr>
        </p:nvSpPr>
        <p:spPr>
          <a:xfrm>
            <a:off x="802386" y="2094354"/>
            <a:ext cx="3497580" cy="2372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3"/>
          </p:nvPr>
        </p:nvSpPr>
        <p:spPr>
          <a:xfrm>
            <a:off x="4844034" y="1555750"/>
            <a:ext cx="349758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body" idx="4"/>
          </p:nvPr>
        </p:nvSpPr>
        <p:spPr>
          <a:xfrm>
            <a:off x="4844034" y="2094353"/>
            <a:ext cx="3497580" cy="237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Char char="◦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◦"/>
              <a:defRPr sz="1200"/>
            </a:lvl2pPr>
            <a:lvl3pPr marL="1371600" lvl="2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4pPr>
            <a:lvl5pPr marL="2286000" lvl="4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5pPr>
            <a:lvl6pPr marL="2743200" lvl="5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6pPr>
            <a:lvl7pPr marL="3200400" lvl="6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7pPr>
            <a:lvl8pPr marL="3657600" lvl="7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8pPr>
            <a:lvl9pPr marL="4114800" lvl="8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◦"/>
              <a:defRPr sz="1100"/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6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Picture with Caption">
  <p:cSld name="1_Picture with Caption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/>
          <p:nvPr/>
        </p:nvSpPr>
        <p:spPr>
          <a:xfrm>
            <a:off x="711296" y="706271"/>
            <a:ext cx="4089395" cy="3730958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96" name="Google Shape;196;p2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sp>
      <p:sp>
        <p:nvSpPr>
          <p:cNvPr id="197" name="Google Shape;197;p29"/>
          <p:cNvSpPr txBox="1">
            <a:spLocks noGrp="1"/>
          </p:cNvSpPr>
          <p:nvPr>
            <p:ph type="dt" idx="10"/>
          </p:nvPr>
        </p:nvSpPr>
        <p:spPr>
          <a:xfrm>
            <a:off x="4191000" y="4526280"/>
            <a:ext cx="14668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ftr" idx="11"/>
          </p:nvPr>
        </p:nvSpPr>
        <p:spPr>
          <a:xfrm>
            <a:off x="514351" y="4526280"/>
            <a:ext cx="3438525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sldNum" idx="12"/>
          </p:nvPr>
        </p:nvSpPr>
        <p:spPr>
          <a:xfrm>
            <a:off x="7797546" y="4526280"/>
            <a:ext cx="917576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1"/>
          </p:nvPr>
        </p:nvSpPr>
        <p:spPr>
          <a:xfrm>
            <a:off x="1018463" y="2139594"/>
            <a:ext cx="3475061" cy="1929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01" name="Google Shape;201;p29"/>
          <p:cNvSpPr/>
          <p:nvPr/>
        </p:nvSpPr>
        <p:spPr>
          <a:xfrm>
            <a:off x="826286" y="829818"/>
            <a:ext cx="3840480" cy="3483864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1018463" y="1014603"/>
            <a:ext cx="3475061" cy="100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aramond"/>
              <a:buNone/>
              <a:defRPr sz="3600" b="0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278892" y="281178"/>
            <a:ext cx="8586216" cy="4581144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600"/>
              <a:buFont typeface="Garamond"/>
              <a:buNone/>
              <a:defRPr sz="36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800100" y="1577340"/>
            <a:ext cx="7543800" cy="288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EFEFE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278892" y="281178"/>
            <a:ext cx="8586216" cy="4581144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Garamond"/>
              <a:buNone/>
              <a:defRPr sz="36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800100" y="1577340"/>
            <a:ext cx="7543800" cy="288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100"/>
              <a:buFont typeface="Garamond"/>
              <a:buChar char="◦"/>
              <a:defRPr sz="11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dt" idx="10"/>
          </p:nvPr>
        </p:nvSpPr>
        <p:spPr>
          <a:xfrm>
            <a:off x="5442595" y="4526280"/>
            <a:ext cx="216978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ftr" idx="11"/>
          </p:nvPr>
        </p:nvSpPr>
        <p:spPr>
          <a:xfrm>
            <a:off x="800100" y="4526280"/>
            <a:ext cx="43624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7715250" y="4526280"/>
            <a:ext cx="62865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youtu.be/0-0_wrkDoeM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youtu.be/9a9qGh61Sus" TargetMode="External"/><Relationship Id="rId4" Type="http://schemas.openxmlformats.org/officeDocument/2006/relationships/hyperlink" Target="https://youtu.be/RcTICWsyaI0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s_Gj3wZpGW0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youtu.be/BmkY76LO9yI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tu.be/cGHzsDaFmAE" TargetMode="External"/><Relationship Id="rId5" Type="http://schemas.openxmlformats.org/officeDocument/2006/relationships/hyperlink" Target="https://youtu.be/gFRiq7tndto" TargetMode="External"/><Relationship Id="rId4" Type="http://schemas.openxmlformats.org/officeDocument/2006/relationships/hyperlink" Target="https://youtu.be/EtT3_kekT6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youtube.com/watch?v=l1AQ8Hh-AD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youtube.com/watch?v=AL6elTPPewY" TargetMode="External"/><Relationship Id="rId5" Type="http://schemas.openxmlformats.org/officeDocument/2006/relationships/hyperlink" Target="https://www.youtube.com/watch?v=XJ7L_9Vpujk" TargetMode="External"/><Relationship Id="rId4" Type="http://schemas.openxmlformats.org/officeDocument/2006/relationships/hyperlink" Target="https://www.youtube.com/watch?v=YeyI851sOdQ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hveHCszlqeM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youtu.be/7-Zs_Fu7ans" TargetMode="External"/><Relationship Id="rId5" Type="http://schemas.openxmlformats.org/officeDocument/2006/relationships/image" Target="../media/image6.png"/><Relationship Id="rId10" Type="http://schemas.openxmlformats.org/officeDocument/2006/relationships/hyperlink" Target="https://youtu.be/9AoJwjc1VYA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8NkSjImQ0ZY" TargetMode="External"/><Relationship Id="rId3" Type="http://schemas.openxmlformats.org/officeDocument/2006/relationships/image" Target="../media/image9.png"/><Relationship Id="rId7" Type="http://schemas.openxmlformats.org/officeDocument/2006/relationships/hyperlink" Target="https://youtu.be/NnWUpUVmzc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youtu.be/mlGW2w-1wa8" TargetMode="External"/><Relationship Id="rId5" Type="http://schemas.openxmlformats.org/officeDocument/2006/relationships/hyperlink" Target="https://youtu.be/F3xD2ZXWJMU" TargetMode="External"/><Relationship Id="rId4" Type="http://schemas.openxmlformats.org/officeDocument/2006/relationships/hyperlink" Target="https://youtu.be/xn00bqadaSc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youtu.be/LyngLOYO4PQ" TargetMode="External"/><Relationship Id="rId5" Type="http://schemas.openxmlformats.org/officeDocument/2006/relationships/hyperlink" Target="https://youtu.be/ipoXy8KBisI" TargetMode="External"/><Relationship Id="rId4" Type="http://schemas.openxmlformats.org/officeDocument/2006/relationships/hyperlink" Target="https://youtu.be/OmfmDDWaDY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09" name="Google Shape;209;p30" descr="Man in headphones with a laptop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" y="8"/>
            <a:ext cx="9143983" cy="514349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/>
          <p:nvPr/>
        </p:nvSpPr>
        <p:spPr>
          <a:xfrm>
            <a:off x="980903" y="950797"/>
            <a:ext cx="7182197" cy="3230962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ctrTitle"/>
          </p:nvPr>
        </p:nvSpPr>
        <p:spPr>
          <a:xfrm>
            <a:off x="1327149" y="1568447"/>
            <a:ext cx="6489703" cy="184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5100"/>
              <a:buFont typeface="Garamond"/>
              <a:buNone/>
            </a:pPr>
            <a:r>
              <a:rPr lang="en" sz="2500" dirty="0"/>
              <a:t>Excel for Econ-X</a:t>
            </a:r>
            <a:endParaRPr sz="2500" dirty="0"/>
          </a:p>
        </p:txBody>
      </p:sp>
      <p:sp>
        <p:nvSpPr>
          <p:cNvPr id="212" name="Google Shape;212;p30"/>
          <p:cNvSpPr txBox="1">
            <a:spLocks noGrp="1"/>
          </p:cNvSpPr>
          <p:nvPr>
            <p:ph type="subTitle" idx="1"/>
          </p:nvPr>
        </p:nvSpPr>
        <p:spPr>
          <a:xfrm>
            <a:off x="1327149" y="3467345"/>
            <a:ext cx="6491400" cy="342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solidFill>
                  <a:srgbClr val="C8C8D3"/>
                </a:solidFill>
              </a:rPr>
              <a:t>An Introduction</a:t>
            </a:r>
            <a:endParaRPr sz="1800">
              <a:solidFill>
                <a:srgbClr val="C8C8D3"/>
              </a:solidFill>
            </a:endParaRPr>
          </a:p>
        </p:txBody>
      </p:sp>
      <p:sp>
        <p:nvSpPr>
          <p:cNvPr id="213" name="Google Shape;213;p30"/>
          <p:cNvSpPr/>
          <p:nvPr/>
        </p:nvSpPr>
        <p:spPr>
          <a:xfrm>
            <a:off x="1085851" y="1053236"/>
            <a:ext cx="6972300" cy="3026100"/>
          </a:xfrm>
          <a:prstGeom prst="rect">
            <a:avLst/>
          </a:prstGeom>
          <a:noFill/>
          <a:ln w="9525" cap="sq" cmpd="sng">
            <a:solidFill>
              <a:srgbClr val="FEFEFE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39" descr="People discuss some document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175050" y="185752"/>
            <a:ext cx="8793901" cy="477199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9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2300"/>
              <a:t>7. Charts</a:t>
            </a:r>
            <a:endParaRPr sz="2300">
              <a:solidFill>
                <a:srgbClr val="65657F"/>
              </a:solidFill>
            </a:endParaRPr>
          </a:p>
        </p:txBody>
      </p:sp>
      <p:pic>
        <p:nvPicPr>
          <p:cNvPr id="337" name="Google Shape;337;p39" descr="Man and woman discuss somethi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39366" y="1580638"/>
            <a:ext cx="3932634" cy="28049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39"/>
          <p:cNvGrpSpPr/>
          <p:nvPr/>
        </p:nvGrpSpPr>
        <p:grpSpPr>
          <a:xfrm>
            <a:off x="4793775" y="1580650"/>
            <a:ext cx="3550125" cy="2542413"/>
            <a:chOff x="-69400" y="0"/>
            <a:chExt cx="4733500" cy="3395770"/>
          </a:xfrm>
        </p:grpSpPr>
        <p:sp>
          <p:nvSpPr>
            <p:cNvPr id="339" name="Google Shape;339;p39"/>
            <p:cNvSpPr/>
            <p:nvPr/>
          </p:nvSpPr>
          <p:spPr>
            <a:xfrm>
              <a:off x="0" y="0"/>
              <a:ext cx="4664100" cy="970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293443" y="218678"/>
              <a:ext cx="533400" cy="533400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914712" y="414"/>
              <a:ext cx="3543600" cy="9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9"/>
            <p:cNvSpPr txBox="1"/>
            <p:nvPr/>
          </p:nvSpPr>
          <p:spPr>
            <a:xfrm>
              <a:off x="914712" y="414"/>
              <a:ext cx="3543600" cy="9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000" tIns="77000" rIns="77000" bIns="77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5657F"/>
                </a:buClr>
                <a:buSzPts val="1600"/>
                <a:buFont typeface="Garamond"/>
                <a:buNone/>
              </a:pPr>
              <a:r>
                <a:rPr lang="en" sz="1600" u="sng">
                  <a:solidFill>
                    <a:schemeClr val="hlink"/>
                  </a:solidFill>
                  <a:latin typeface="Garamond"/>
                  <a:ea typeface="Garamond"/>
                  <a:cs typeface="Garamond"/>
                  <a:sym typeface="Garamond"/>
                  <a:hlinkClick r:id="rId6"/>
                </a:rPr>
                <a:t>Create Charts</a:t>
              </a:r>
              <a:endParaRPr sz="1600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-69400" y="1388088"/>
              <a:ext cx="4664100" cy="970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293443" y="1606469"/>
              <a:ext cx="533400" cy="5334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14712" y="2425570"/>
              <a:ext cx="3543600" cy="9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9"/>
            <p:cNvSpPr txBox="1"/>
            <p:nvPr/>
          </p:nvSpPr>
          <p:spPr>
            <a:xfrm>
              <a:off x="826829" y="1388105"/>
              <a:ext cx="3543600" cy="97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000" tIns="77000" rIns="77000" bIns="77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5657F"/>
                </a:buClr>
                <a:buSzPts val="1600"/>
                <a:buFont typeface="Garamond"/>
                <a:buNone/>
              </a:pPr>
              <a:r>
                <a:rPr lang="en" sz="1600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Working with Excel Ideas</a:t>
              </a:r>
              <a:endParaRPr sz="1600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176022" y="178308"/>
            <a:ext cx="8792100" cy="4786800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278892" y="281178"/>
            <a:ext cx="8586300" cy="4581000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0"/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56" name="Google Shape;356;p40" descr="Young man with the laptop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5" y="0"/>
            <a:ext cx="4793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0"/>
          <p:cNvSpPr/>
          <p:nvPr/>
        </p:nvSpPr>
        <p:spPr>
          <a:xfrm>
            <a:off x="4965950" y="191327"/>
            <a:ext cx="4006500" cy="4771200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5076825" y="295024"/>
            <a:ext cx="3763800" cy="4526700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59" name="Google Shape;359;p40"/>
          <p:cNvSpPr txBox="1">
            <a:spLocks noGrp="1"/>
          </p:cNvSpPr>
          <p:nvPr>
            <p:ph type="title"/>
          </p:nvPr>
        </p:nvSpPr>
        <p:spPr>
          <a:xfrm>
            <a:off x="5298062" y="481945"/>
            <a:ext cx="3354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ct val="100000"/>
              <a:buFont typeface="Garamond"/>
              <a:buNone/>
            </a:pPr>
            <a:r>
              <a:rPr lang="en" sz="3600">
                <a:solidFill>
                  <a:srgbClr val="65657F"/>
                </a:solidFill>
              </a:rPr>
              <a:t>8. </a:t>
            </a:r>
            <a:r>
              <a:rPr lang="en" sz="4033">
                <a:solidFill>
                  <a:srgbClr val="65657F"/>
                </a:solidFill>
              </a:rPr>
              <a:t>Adjusting Worksheet Views</a:t>
            </a:r>
            <a:endParaRPr sz="2155"/>
          </a:p>
        </p:txBody>
      </p:sp>
      <p:sp>
        <p:nvSpPr>
          <p:cNvPr id="360" name="Google Shape;360;p40"/>
          <p:cNvSpPr txBox="1">
            <a:spLocks noGrp="1"/>
          </p:cNvSpPr>
          <p:nvPr>
            <p:ph type="body" idx="2"/>
          </p:nvPr>
        </p:nvSpPr>
        <p:spPr>
          <a:xfrm>
            <a:off x="5298062" y="1577340"/>
            <a:ext cx="3252300" cy="29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651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Freezing and Unfreezing Pane</a:t>
            </a:r>
            <a:r>
              <a:rPr lang="en" sz="1100">
                <a:solidFill>
                  <a:srgbClr val="65657F"/>
                </a:solidFill>
              </a:rPr>
              <a:t>s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Splitting Screens Horizontally and Vertically</a:t>
            </a:r>
            <a:endParaRPr sz="1100"/>
          </a:p>
          <a:p>
            <a:pPr marL="0" lvl="0" indent="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80" name="Google Shape;380;p42"/>
          <p:cNvSpPr/>
          <p:nvPr/>
        </p:nvSpPr>
        <p:spPr>
          <a:xfrm>
            <a:off x="980903" y="950797"/>
            <a:ext cx="7182197" cy="3230962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42"/>
          <p:cNvSpPr/>
          <p:nvPr/>
        </p:nvSpPr>
        <p:spPr>
          <a:xfrm>
            <a:off x="1085851" y="1058711"/>
            <a:ext cx="6972300" cy="3026078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42"/>
          <p:cNvSpPr/>
          <p:nvPr/>
        </p:nvSpPr>
        <p:spPr>
          <a:xfrm>
            <a:off x="3851910" y="950797"/>
            <a:ext cx="1440180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42"/>
          <p:cNvGrpSpPr/>
          <p:nvPr/>
        </p:nvGrpSpPr>
        <p:grpSpPr>
          <a:xfrm>
            <a:off x="3937635" y="950797"/>
            <a:ext cx="1268730" cy="461951"/>
            <a:chOff x="5250180" y="1267730"/>
            <a:chExt cx="1691640" cy="615934"/>
          </a:xfrm>
        </p:grpSpPr>
        <p:cxnSp>
          <p:nvCxnSpPr>
            <p:cNvPr id="384" name="Google Shape;384;p42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85" name="Google Shape;385;p42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86" name="Google Shape;386;p42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87" name="Google Shape;387;p4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88" name="Google Shape;388;p42" descr="Laptop and notebook on the tabl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" y="8"/>
            <a:ext cx="9143987" cy="5143493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pic>
      <p:sp>
        <p:nvSpPr>
          <p:cNvPr id="389" name="Google Shape;389;p42"/>
          <p:cNvSpPr/>
          <p:nvPr/>
        </p:nvSpPr>
        <p:spPr>
          <a:xfrm>
            <a:off x="702997" y="1356399"/>
            <a:ext cx="4089395" cy="2430702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42"/>
          <p:cNvSpPr/>
          <p:nvPr/>
        </p:nvSpPr>
        <p:spPr>
          <a:xfrm>
            <a:off x="827454" y="1481328"/>
            <a:ext cx="3840480" cy="2180844"/>
          </a:xfrm>
          <a:prstGeom prst="rect">
            <a:avLst/>
          </a:prstGeom>
          <a:noFill/>
          <a:ln w="9525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42"/>
          <p:cNvSpPr txBox="1">
            <a:spLocks noGrp="1"/>
          </p:cNvSpPr>
          <p:nvPr>
            <p:ph type="title"/>
          </p:nvPr>
        </p:nvSpPr>
        <p:spPr>
          <a:xfrm>
            <a:off x="957041" y="1762513"/>
            <a:ext cx="3581306" cy="1223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Garamond"/>
              <a:buNone/>
            </a:pPr>
            <a:r>
              <a:rPr lang="en" sz="3300" cap="none"/>
              <a:t>THANK YOU!</a:t>
            </a:r>
            <a:endParaRPr sz="1100"/>
          </a:p>
        </p:txBody>
      </p:sp>
      <p:sp>
        <p:nvSpPr>
          <p:cNvPr id="392" name="Google Shape;392;p42"/>
          <p:cNvSpPr txBox="1">
            <a:spLocks noGrp="1"/>
          </p:cNvSpPr>
          <p:nvPr>
            <p:ph type="body" idx="1"/>
          </p:nvPr>
        </p:nvSpPr>
        <p:spPr>
          <a:xfrm>
            <a:off x="957041" y="2992910"/>
            <a:ext cx="3581306" cy="419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1100">
                <a:solidFill>
                  <a:srgbClr val="65657F"/>
                </a:solidFill>
              </a:rPr>
              <a:t>Course Outline</a:t>
            </a:r>
            <a:endParaRPr sz="1100"/>
          </a:p>
        </p:txBody>
      </p:sp>
      <p:grpSp>
        <p:nvGrpSpPr>
          <p:cNvPr id="220" name="Google Shape;220;p31"/>
          <p:cNvGrpSpPr/>
          <p:nvPr/>
        </p:nvGrpSpPr>
        <p:grpSpPr>
          <a:xfrm>
            <a:off x="872744" y="1528635"/>
            <a:ext cx="7435771" cy="2646965"/>
            <a:chOff x="477859" y="656"/>
            <a:chExt cx="9914362" cy="3529286"/>
          </a:xfrm>
        </p:grpSpPr>
        <p:sp>
          <p:nvSpPr>
            <p:cNvPr id="221" name="Google Shape;221;p31"/>
            <p:cNvSpPr/>
            <p:nvPr/>
          </p:nvSpPr>
          <p:spPr>
            <a:xfrm>
              <a:off x="477859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 txBox="1"/>
            <p:nvPr/>
          </p:nvSpPr>
          <p:spPr>
            <a:xfrm>
              <a:off x="477859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1.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Getting started with Excel</a:t>
              </a:r>
              <a:endParaRPr sz="1100"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873141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 txBox="1"/>
            <p:nvPr/>
          </p:nvSpPr>
          <p:spPr>
            <a:xfrm>
              <a:off x="3873141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2.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Entering Data</a:t>
              </a:r>
              <a:endParaRPr sz="1400" b="0" i="0" u="none" strike="noStrike" cap="none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7268423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 txBox="1"/>
            <p:nvPr/>
          </p:nvSpPr>
          <p:spPr>
            <a:xfrm>
              <a:off x="7268423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3.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Formulas and Functions</a:t>
              </a:r>
              <a:endParaRPr sz="1100"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2175500" y="1901041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1"/>
            <p:cNvSpPr txBox="1"/>
            <p:nvPr/>
          </p:nvSpPr>
          <p:spPr>
            <a:xfrm>
              <a:off x="2175500" y="1901041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4.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Formatting</a:t>
              </a:r>
              <a:endParaRPr sz="1100"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5570782" y="1901041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 txBox="1"/>
            <p:nvPr/>
          </p:nvSpPr>
          <p:spPr>
            <a:xfrm>
              <a:off x="5570782" y="1901041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5.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Adjusting Worksheet Layout and Data</a:t>
              </a:r>
              <a:endParaRPr sz="11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1100">
                <a:solidFill>
                  <a:srgbClr val="65657F"/>
                </a:solidFill>
              </a:rPr>
              <a:t>Course Outline</a:t>
            </a:r>
            <a:endParaRPr sz="1100"/>
          </a:p>
        </p:txBody>
      </p:sp>
      <p:grpSp>
        <p:nvGrpSpPr>
          <p:cNvPr id="237" name="Google Shape;237;p32"/>
          <p:cNvGrpSpPr/>
          <p:nvPr/>
        </p:nvGrpSpPr>
        <p:grpSpPr>
          <a:xfrm>
            <a:off x="872744" y="1528635"/>
            <a:ext cx="7435771" cy="2646965"/>
            <a:chOff x="477859" y="656"/>
            <a:chExt cx="9914362" cy="3529286"/>
          </a:xfrm>
        </p:grpSpPr>
        <p:sp>
          <p:nvSpPr>
            <p:cNvPr id="238" name="Google Shape;238;p32"/>
            <p:cNvSpPr/>
            <p:nvPr/>
          </p:nvSpPr>
          <p:spPr>
            <a:xfrm>
              <a:off x="477859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 txBox="1"/>
            <p:nvPr/>
          </p:nvSpPr>
          <p:spPr>
            <a:xfrm>
              <a:off x="477859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6.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Printing</a:t>
              </a:r>
              <a:endParaRPr sz="1100"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3873141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 txBox="1"/>
            <p:nvPr/>
          </p:nvSpPr>
          <p:spPr>
            <a:xfrm>
              <a:off x="3873141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7.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Charts</a:t>
              </a:r>
              <a:endParaRPr sz="1100"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7268423" y="656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 txBox="1"/>
            <p:nvPr/>
          </p:nvSpPr>
          <p:spPr>
            <a:xfrm>
              <a:off x="7268423" y="656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8.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Formulas and Functions</a:t>
              </a:r>
              <a:endParaRPr sz="1100"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2175500" y="1901041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 txBox="1"/>
            <p:nvPr/>
          </p:nvSpPr>
          <p:spPr>
            <a:xfrm>
              <a:off x="2175500" y="1901041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9.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Formatting</a:t>
              </a:r>
              <a:endParaRPr sz="1100"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5570782" y="1901041"/>
              <a:ext cx="3123798" cy="1628901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 txBox="1"/>
            <p:nvPr/>
          </p:nvSpPr>
          <p:spPr>
            <a:xfrm>
              <a:off x="5570782" y="1901041"/>
              <a:ext cx="3123798" cy="16289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10.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Adjusting Worksheet Layout and Data</a:t>
              </a:r>
              <a:endParaRPr sz="11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1100">
                <a:solidFill>
                  <a:srgbClr val="65657F"/>
                </a:solidFill>
              </a:rPr>
              <a:t>Course Outline</a:t>
            </a:r>
            <a:endParaRPr sz="1100"/>
          </a:p>
        </p:txBody>
      </p:sp>
      <p:grpSp>
        <p:nvGrpSpPr>
          <p:cNvPr id="254" name="Google Shape;254;p33"/>
          <p:cNvGrpSpPr/>
          <p:nvPr/>
        </p:nvGrpSpPr>
        <p:grpSpPr>
          <a:xfrm>
            <a:off x="2074981" y="1528239"/>
            <a:ext cx="5077691" cy="2647757"/>
            <a:chOff x="2080843" y="128"/>
            <a:chExt cx="6770255" cy="3530342"/>
          </a:xfrm>
        </p:grpSpPr>
        <p:sp>
          <p:nvSpPr>
            <p:cNvPr id="255" name="Google Shape;255;p33"/>
            <p:cNvSpPr/>
            <p:nvPr/>
          </p:nvSpPr>
          <p:spPr>
            <a:xfrm>
              <a:off x="2080843" y="128"/>
              <a:ext cx="6770255" cy="3530342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3"/>
            <p:cNvSpPr txBox="1"/>
            <p:nvPr/>
          </p:nvSpPr>
          <p:spPr>
            <a:xfrm>
              <a:off x="2080843" y="128"/>
              <a:ext cx="6770255" cy="35303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000" tIns="60000" rIns="54000" bIns="60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7D58"/>
                </a:buClr>
                <a:buSzPts val="1600"/>
                <a:buFont typeface="Garamond"/>
                <a:buNone/>
              </a:pPr>
              <a:r>
                <a:rPr lang="en" sz="1600" b="1" i="0" u="none" strike="noStrike" cap="none">
                  <a:solidFill>
                    <a:srgbClr val="807D58"/>
                  </a:solidFill>
                  <a:latin typeface="Garamond"/>
                  <a:ea typeface="Garamond"/>
                  <a:cs typeface="Garamond"/>
                  <a:sym typeface="Garamond"/>
                </a:rPr>
                <a:t>Lesson 11.</a:t>
              </a:r>
              <a:endParaRPr sz="1100"/>
            </a:p>
            <a:p>
              <a:pPr marL="0" marR="0" lvl="0" indent="0" algn="ctr" rtl="0">
                <a:lnSpc>
                  <a:spcPct val="9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65657F"/>
                </a:buClr>
                <a:buSzPts val="1400"/>
                <a:buFont typeface="Garamond"/>
                <a:buNone/>
              </a:pPr>
              <a:r>
                <a:rPr lang="en" sz="1400" b="0" i="0" u="none" strike="noStrike" cap="none">
                  <a:solidFill>
                    <a:srgbClr val="65657F"/>
                  </a:solidFill>
                  <a:latin typeface="Garamond"/>
                  <a:ea typeface="Garamond"/>
                  <a:cs typeface="Garamond"/>
                  <a:sym typeface="Garamond"/>
                </a:rPr>
                <a:t>Sharing Worksheet</a:t>
              </a:r>
              <a:endParaRPr sz="110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63" name="Google Shape;263;p34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4"/>
          <p:cNvSpPr/>
          <p:nvPr/>
        </p:nvSpPr>
        <p:spPr>
          <a:xfrm>
            <a:off x="278892" y="281178"/>
            <a:ext cx="8586216" cy="4581144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-1399" y="0"/>
            <a:ext cx="9145399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66" name="Google Shape;266;p34" descr="Young man is writi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9143999" cy="5143499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pic>
      <p:sp>
        <p:nvSpPr>
          <p:cNvPr id="267" name="Google Shape;267;p34"/>
          <p:cNvSpPr/>
          <p:nvPr/>
        </p:nvSpPr>
        <p:spPr>
          <a:xfrm>
            <a:off x="200711" y="190161"/>
            <a:ext cx="4209145" cy="4771199"/>
          </a:xfrm>
          <a:prstGeom prst="rect">
            <a:avLst/>
          </a:prstGeom>
          <a:solidFill>
            <a:schemeClr val="lt1">
              <a:alpha val="93725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68" name="Google Shape;268;p34"/>
          <p:cNvSpPr/>
          <p:nvPr/>
        </p:nvSpPr>
        <p:spPr>
          <a:xfrm>
            <a:off x="311586" y="305691"/>
            <a:ext cx="3974826" cy="4517159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69" name="Google Shape;269;p34"/>
          <p:cNvSpPr txBox="1">
            <a:spLocks noGrp="1"/>
          </p:cNvSpPr>
          <p:nvPr>
            <p:ph type="title"/>
          </p:nvPr>
        </p:nvSpPr>
        <p:spPr>
          <a:xfrm>
            <a:off x="580532" y="545719"/>
            <a:ext cx="3451614" cy="128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3600">
                <a:solidFill>
                  <a:srgbClr val="65657F"/>
                </a:solidFill>
              </a:rPr>
              <a:t>1. Getting Started</a:t>
            </a:r>
            <a:endParaRPr sz="1100"/>
          </a:p>
        </p:txBody>
      </p:sp>
      <p:sp>
        <p:nvSpPr>
          <p:cNvPr id="270" name="Google Shape;270;p34"/>
          <p:cNvSpPr txBox="1">
            <a:spLocks noGrp="1"/>
          </p:cNvSpPr>
          <p:nvPr>
            <p:ph type="body" idx="1"/>
          </p:nvPr>
        </p:nvSpPr>
        <p:spPr>
          <a:xfrm>
            <a:off x="580532" y="1904190"/>
            <a:ext cx="3451614" cy="261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 b="1">
                <a:solidFill>
                  <a:srgbClr val="65657F"/>
                </a:solidFill>
              </a:rPr>
              <a:t>We will cover these skills: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What is Excel Used for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Using the Quick Access Menu and Toolbar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Shortcut Menus and mini toolbar</a:t>
            </a:r>
            <a:endParaRPr sz="1100">
              <a:solidFill>
                <a:srgbClr val="65657F"/>
              </a:solidFill>
            </a:endParaRPr>
          </a:p>
          <a:p>
            <a:pPr marL="165100" lvl="0" indent="-146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5657F"/>
              </a:buClr>
              <a:buSzPts val="1100"/>
              <a:buChar char="•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Understanding workbooks and worksheets</a:t>
            </a:r>
            <a:endParaRPr sz="1100">
              <a:solidFill>
                <a:srgbClr val="65657F"/>
              </a:solidFill>
            </a:endParaRPr>
          </a:p>
          <a:p>
            <a:pPr marL="165100" lvl="0" indent="-1460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5657F"/>
              </a:buClr>
              <a:buSzPts val="1100"/>
              <a:buChar char="•"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Using Help</a:t>
            </a:r>
            <a:endParaRPr sz="1100">
              <a:solidFill>
                <a:srgbClr val="65657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5" descr="Man shows something on the laptop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1449" y="178594"/>
            <a:ext cx="5772151" cy="4786313"/>
          </a:xfrm>
          <a:prstGeom prst="rect">
            <a:avLst/>
          </a:prstGeom>
          <a:solidFill>
            <a:srgbClr val="C8C6B0"/>
          </a:solidFill>
          <a:ln>
            <a:noFill/>
          </a:ln>
        </p:spPr>
      </p:pic>
      <p:sp>
        <p:nvSpPr>
          <p:cNvPr id="277" name="Google Shape;277;p35"/>
          <p:cNvSpPr txBox="1">
            <a:spLocks noGrp="1"/>
          </p:cNvSpPr>
          <p:nvPr>
            <p:ph type="title"/>
          </p:nvPr>
        </p:nvSpPr>
        <p:spPr>
          <a:xfrm>
            <a:off x="6357938" y="452628"/>
            <a:ext cx="2358580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3600">
                <a:solidFill>
                  <a:srgbClr val="65657F"/>
                </a:solidFill>
              </a:rPr>
              <a:t>2. Entering Data</a:t>
            </a:r>
            <a:endParaRPr sz="3600">
              <a:solidFill>
                <a:srgbClr val="65657F"/>
              </a:solidFill>
            </a:endParaRPr>
          </a:p>
        </p:txBody>
      </p:sp>
      <p:sp>
        <p:nvSpPr>
          <p:cNvPr id="278" name="Google Shape;278;p35"/>
          <p:cNvSpPr txBox="1">
            <a:spLocks noGrp="1"/>
          </p:cNvSpPr>
          <p:nvPr>
            <p:ph type="body" idx="1"/>
          </p:nvPr>
        </p:nvSpPr>
        <p:spPr>
          <a:xfrm>
            <a:off x="6357938" y="1789937"/>
            <a:ext cx="2358580" cy="28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651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Exploring data entry, editing and Autofill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Working with dates &amp; times.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Using undo and redo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Using Save and Save As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6" descr="People discuss some documents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175050" y="185752"/>
            <a:ext cx="8793900" cy="477199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6"/>
          <p:cNvSpPr txBox="1">
            <a:spLocks noGrp="1"/>
          </p:cNvSpPr>
          <p:nvPr>
            <p:ph type="title"/>
          </p:nvPr>
        </p:nvSpPr>
        <p:spPr>
          <a:xfrm>
            <a:off x="800100" y="481945"/>
            <a:ext cx="7543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2300">
                <a:solidFill>
                  <a:srgbClr val="65657F"/>
                </a:solidFill>
              </a:rPr>
              <a:t>3. </a:t>
            </a:r>
            <a:r>
              <a:rPr lang="en">
                <a:solidFill>
                  <a:srgbClr val="65657F"/>
                </a:solidFill>
              </a:rPr>
              <a:t>Formulas &amp; Functions</a:t>
            </a:r>
            <a:endParaRPr/>
          </a:p>
        </p:txBody>
      </p:sp>
      <p:pic>
        <p:nvPicPr>
          <p:cNvPr id="286" name="Google Shape;286;p36" descr="Man and woman discuss somethi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39366" y="1580638"/>
            <a:ext cx="3932634" cy="28049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36"/>
          <p:cNvGrpSpPr/>
          <p:nvPr/>
        </p:nvGrpSpPr>
        <p:grpSpPr>
          <a:xfrm>
            <a:off x="4865594" y="1510654"/>
            <a:ext cx="3498056" cy="2546724"/>
            <a:chOff x="0" y="0"/>
            <a:chExt cx="4664075" cy="3395632"/>
          </a:xfrm>
        </p:grpSpPr>
        <p:sp>
          <p:nvSpPr>
            <p:cNvPr id="288" name="Google Shape;288;p36"/>
            <p:cNvSpPr/>
            <p:nvPr/>
          </p:nvSpPr>
          <p:spPr>
            <a:xfrm>
              <a:off x="0" y="0"/>
              <a:ext cx="4664075" cy="97006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293443" y="218678"/>
              <a:ext cx="533534" cy="533534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914712" y="414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6"/>
            <p:cNvSpPr txBox="1"/>
            <p:nvPr/>
          </p:nvSpPr>
          <p:spPr>
            <a:xfrm>
              <a:off x="914712" y="414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000" tIns="77000" rIns="77000" bIns="77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5657F"/>
                </a:buClr>
                <a:buSzPts val="1600"/>
                <a:buFont typeface="Garamond"/>
                <a:buNone/>
              </a:pPr>
              <a:r>
                <a:rPr lang="en" sz="1600" b="0" i="0" u="sng" strike="noStrike" cap="none">
                  <a:solidFill>
                    <a:schemeClr val="hlink"/>
                  </a:solidFill>
                  <a:latin typeface="Garamond"/>
                  <a:ea typeface="Garamond"/>
                  <a:cs typeface="Garamond"/>
                  <a:sym typeface="Garamond"/>
                  <a:hlinkClick r:id="rId6"/>
                </a:rPr>
                <a:t>Using simple formulas</a:t>
              </a:r>
              <a:endParaRPr sz="1600" b="0" i="0" u="none" strike="noStrike" cap="none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0" y="1212992"/>
              <a:ext cx="4664075" cy="97006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293443" y="1431256"/>
              <a:ext cx="533534" cy="533534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914712" y="1212992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 txBox="1"/>
            <p:nvPr/>
          </p:nvSpPr>
          <p:spPr>
            <a:xfrm>
              <a:off x="914712" y="1212992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000" tIns="77000" rIns="77000" bIns="77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5657F"/>
                </a:buClr>
                <a:buSzPts val="1600"/>
                <a:buFont typeface="Garamond"/>
                <a:buNone/>
              </a:pPr>
              <a:r>
                <a:rPr lang="en" sz="1600" b="0" i="0" u="sng" strike="noStrike" cap="none">
                  <a:solidFill>
                    <a:schemeClr val="hlink"/>
                  </a:solidFill>
                  <a:latin typeface="Garamond"/>
                  <a:ea typeface="Garamond"/>
                  <a:cs typeface="Garamond"/>
                  <a:sym typeface="Garamond"/>
                  <a:hlinkClick r:id="rId8"/>
                </a:rPr>
                <a:t>Copy formula into adjacent cells</a:t>
              </a:r>
              <a:endParaRPr sz="1600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0" y="2425570"/>
              <a:ext cx="4664075" cy="97006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A2A2B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293443" y="2643834"/>
              <a:ext cx="533534" cy="533534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914712" y="2425570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6"/>
            <p:cNvSpPr txBox="1"/>
            <p:nvPr/>
          </p:nvSpPr>
          <p:spPr>
            <a:xfrm>
              <a:off x="914712" y="2425570"/>
              <a:ext cx="3543653" cy="970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000" tIns="77000" rIns="77000" bIns="770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5657F"/>
                </a:buClr>
                <a:buSzPts val="1600"/>
                <a:buFont typeface="Garamond"/>
                <a:buNone/>
              </a:pPr>
              <a:r>
                <a:rPr lang="en" sz="1600" b="0" i="0" u="sng" strike="noStrike" cap="none">
                  <a:solidFill>
                    <a:schemeClr val="hlink"/>
                  </a:solidFill>
                  <a:latin typeface="Garamond"/>
                  <a:ea typeface="Garamond"/>
                  <a:cs typeface="Garamond"/>
                  <a:sym typeface="Garamond"/>
                  <a:hlinkClick r:id="rId10"/>
                </a:rPr>
                <a:t>Using Sum and Average</a:t>
              </a:r>
              <a:endParaRPr sz="1600" b="0" i="0" u="none" strike="noStrike" cap="none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  <p:sp>
        <p:nvSpPr>
          <p:cNvPr id="300" name="Google Shape;300;p36"/>
          <p:cNvSpPr/>
          <p:nvPr/>
        </p:nvSpPr>
        <p:spPr>
          <a:xfrm>
            <a:off x="4865625" y="4191225"/>
            <a:ext cx="3498000" cy="441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A2A2B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              </a:t>
            </a:r>
            <a:r>
              <a:rPr lang="en" sz="1600">
                <a:solidFill>
                  <a:srgbClr val="65657F"/>
                </a:solidFill>
                <a:latin typeface="Garamond"/>
                <a:ea typeface="Garamond"/>
                <a:cs typeface="Garamond"/>
                <a:sym typeface="Garamond"/>
              </a:rPr>
              <a:t>XLookup</a:t>
            </a:r>
            <a:endParaRPr sz="1600">
              <a:solidFill>
                <a:srgbClr val="65657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65657F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endParaRPr sz="1100"/>
          </a:p>
        </p:txBody>
      </p:sp>
      <p:sp>
        <p:nvSpPr>
          <p:cNvPr id="301" name="Google Shape;301;p36" descr="Presentation with checklist"/>
          <p:cNvSpPr/>
          <p:nvPr/>
        </p:nvSpPr>
        <p:spPr>
          <a:xfrm>
            <a:off x="5036316" y="4191216"/>
            <a:ext cx="441600" cy="441600"/>
          </a:xfrm>
          <a:prstGeom prst="rect">
            <a:avLst/>
          </a:prstGeom>
          <a:blipFill rotWithShape="1">
            <a:blip r:embed="rId9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08" name="Google Shape;308;p37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7"/>
          <p:cNvSpPr/>
          <p:nvPr/>
        </p:nvSpPr>
        <p:spPr>
          <a:xfrm>
            <a:off x="278892" y="281178"/>
            <a:ext cx="8586216" cy="4581144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-1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11" name="Google Shape;311;p37" descr="Young man with the laptop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15" y="0"/>
            <a:ext cx="479345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7"/>
          <p:cNvSpPr/>
          <p:nvPr/>
        </p:nvSpPr>
        <p:spPr>
          <a:xfrm>
            <a:off x="4965950" y="191327"/>
            <a:ext cx="4006600" cy="4771199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13" name="Google Shape;313;p37"/>
          <p:cNvSpPr/>
          <p:nvPr/>
        </p:nvSpPr>
        <p:spPr>
          <a:xfrm>
            <a:off x="5076825" y="295024"/>
            <a:ext cx="3763658" cy="4526660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14" name="Google Shape;314;p37"/>
          <p:cNvSpPr txBox="1">
            <a:spLocks noGrp="1"/>
          </p:cNvSpPr>
          <p:nvPr>
            <p:ph type="title"/>
          </p:nvPr>
        </p:nvSpPr>
        <p:spPr>
          <a:xfrm>
            <a:off x="5298062" y="481945"/>
            <a:ext cx="3354691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3600">
                <a:solidFill>
                  <a:srgbClr val="65657F"/>
                </a:solidFill>
              </a:rPr>
              <a:t>4. Formatting</a:t>
            </a:r>
            <a:endParaRPr sz="1100"/>
          </a:p>
        </p:txBody>
      </p:sp>
      <p:sp>
        <p:nvSpPr>
          <p:cNvPr id="315" name="Google Shape;315;p37"/>
          <p:cNvSpPr txBox="1">
            <a:spLocks noGrp="1"/>
          </p:cNvSpPr>
          <p:nvPr>
            <p:ph type="body" idx="2"/>
          </p:nvPr>
        </p:nvSpPr>
        <p:spPr>
          <a:xfrm>
            <a:off x="5298062" y="1577340"/>
            <a:ext cx="3252316" cy="2948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651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Explaining font styles and effects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Applying borders and color backgrounds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Adjusting row heights and columns widths</a:t>
            </a:r>
            <a:endParaRPr sz="1100"/>
          </a:p>
          <a:p>
            <a:pPr marL="165100" lvl="0" indent="-1460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100"/>
              <a:buChar char="•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Filling Cells</a:t>
            </a:r>
            <a:endParaRPr sz="1100"/>
          </a:p>
          <a:p>
            <a:pPr marL="165100" lvl="0" indent="-1460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100"/>
              <a:buChar char="•"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Deleting Data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176022" y="178308"/>
            <a:ext cx="8791956" cy="4786884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8"/>
          <p:cNvSpPr/>
          <p:nvPr/>
        </p:nvSpPr>
        <p:spPr>
          <a:xfrm>
            <a:off x="278892" y="281178"/>
            <a:ext cx="8586216" cy="4581144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8"/>
          <p:cNvSpPr/>
          <p:nvPr/>
        </p:nvSpPr>
        <p:spPr>
          <a:xfrm>
            <a:off x="-1399" y="0"/>
            <a:ext cx="9145399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25" name="Google Shape;325;p38" descr="Students discuss somethi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8"/>
          <p:cNvSpPr/>
          <p:nvPr/>
        </p:nvSpPr>
        <p:spPr>
          <a:xfrm>
            <a:off x="4754782" y="190161"/>
            <a:ext cx="4209145" cy="4771199"/>
          </a:xfrm>
          <a:prstGeom prst="rect">
            <a:avLst/>
          </a:prstGeom>
          <a:solidFill>
            <a:schemeClr val="lt1">
              <a:alpha val="93725"/>
            </a:scheme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27" name="Google Shape;327;p38"/>
          <p:cNvSpPr/>
          <p:nvPr/>
        </p:nvSpPr>
        <p:spPr>
          <a:xfrm>
            <a:off x="4865657" y="305691"/>
            <a:ext cx="3974826" cy="4517159"/>
          </a:xfrm>
          <a:prstGeom prst="rect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28" name="Google Shape;328;p38"/>
          <p:cNvSpPr txBox="1">
            <a:spLocks noGrp="1"/>
          </p:cNvSpPr>
          <p:nvPr>
            <p:ph type="title"/>
          </p:nvPr>
        </p:nvSpPr>
        <p:spPr>
          <a:xfrm>
            <a:off x="5134603" y="545719"/>
            <a:ext cx="3451614" cy="128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5657F"/>
              </a:buClr>
              <a:buSzPts val="3600"/>
              <a:buFont typeface="Garamond"/>
              <a:buNone/>
            </a:pPr>
            <a:r>
              <a:rPr lang="en" sz="2388">
                <a:solidFill>
                  <a:srgbClr val="65657F"/>
                </a:solidFill>
              </a:rPr>
              <a:t>5.</a:t>
            </a:r>
            <a:r>
              <a:rPr lang="en" sz="2266">
                <a:solidFill>
                  <a:srgbClr val="65657F"/>
                </a:solidFill>
              </a:rPr>
              <a:t> Adjusting Worksheet Layout and data</a:t>
            </a:r>
            <a:endParaRPr sz="2266"/>
          </a:p>
        </p:txBody>
      </p:sp>
      <p:sp>
        <p:nvSpPr>
          <p:cNvPr id="329" name="Google Shape;329;p38"/>
          <p:cNvSpPr txBox="1">
            <a:spLocks noGrp="1"/>
          </p:cNvSpPr>
          <p:nvPr>
            <p:ph type="body" idx="2"/>
          </p:nvPr>
        </p:nvSpPr>
        <p:spPr>
          <a:xfrm>
            <a:off x="5134590" y="1620915"/>
            <a:ext cx="3300600" cy="26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65100" lvl="0" indent="-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Rows and columns insert, delete, hide and unhide.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Moving, copying and inserting data</a:t>
            </a:r>
            <a:endParaRPr sz="1100"/>
          </a:p>
          <a:p>
            <a:pPr marL="165100" lvl="0" indent="-1651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Finding and replacing data. 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241</Words>
  <Application>Microsoft Office PowerPoint</Application>
  <PresentationFormat>On-screen Show (16:9)</PresentationFormat>
  <Paragraphs>75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Garamond</vt:lpstr>
      <vt:lpstr>Simple Light</vt:lpstr>
      <vt:lpstr>SavonVTI</vt:lpstr>
      <vt:lpstr>SavonVTI</vt:lpstr>
      <vt:lpstr>Excel for Econ-X</vt:lpstr>
      <vt:lpstr>Course Outline</vt:lpstr>
      <vt:lpstr>Course Outline</vt:lpstr>
      <vt:lpstr>Course Outline</vt:lpstr>
      <vt:lpstr>1. Getting Started</vt:lpstr>
      <vt:lpstr>2. Entering Data</vt:lpstr>
      <vt:lpstr>3. Formulas &amp; Functions</vt:lpstr>
      <vt:lpstr>4. Formatting</vt:lpstr>
      <vt:lpstr>5. Adjusting Worksheet Layout and data</vt:lpstr>
      <vt:lpstr>7. Charts</vt:lpstr>
      <vt:lpstr>8. Adjusting Worksheet Views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for Econ/CS</dc:title>
  <cp:lastModifiedBy>Gordie Campbell</cp:lastModifiedBy>
  <cp:revision>3</cp:revision>
  <dcterms:modified xsi:type="dcterms:W3CDTF">2022-09-05T20:18:14Z</dcterms:modified>
</cp:coreProperties>
</file>